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10"/>
  </p:notesMasterIdLst>
  <p:handoutMasterIdLst>
    <p:handoutMasterId r:id="rId11"/>
  </p:handoutMasterIdLst>
  <p:sldIdLst>
    <p:sldId id="265" r:id="rId2"/>
    <p:sldId id="284" r:id="rId3"/>
    <p:sldId id="324" r:id="rId4"/>
    <p:sldId id="329" r:id="rId5"/>
    <p:sldId id="316" r:id="rId6"/>
    <p:sldId id="325" r:id="rId7"/>
    <p:sldId id="328" r:id="rId8"/>
    <p:sldId id="263"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99" autoAdjust="0"/>
  </p:normalViewPr>
  <p:slideViewPr>
    <p:cSldViewPr snapToGrid="0" snapToObjects="1" showGuides="1">
      <p:cViewPr varScale="1">
        <p:scale>
          <a:sx n="137" d="100"/>
          <a:sy n="137" d="100"/>
        </p:scale>
        <p:origin x="952" y="192"/>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5/31/23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5/31/23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ru.wikipedia.org/wiki/Keccak" TargetMode="External"/><Relationship Id="rId2" Type="http://schemas.openxmlformats.org/officeDocument/2006/relationships/hyperlink" Target="https://ru.wikipedia.org/wiki/2003"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71600" y="2442525"/>
            <a:ext cx="6400800" cy="704850"/>
          </a:xfrm>
        </p:spPr>
        <p:txBody>
          <a:bodyPr>
            <a:noAutofit/>
          </a:bodyPr>
          <a:lstStyle/>
          <a:p>
            <a:pPr algn="ctr"/>
            <a:r>
              <a:rPr lang="ru-RU" sz="4400" dirty="0">
                <a:solidFill>
                  <a:schemeClr val="bg1"/>
                </a:solidFill>
              </a:rPr>
              <a:t>Семейство алгоритмов </a:t>
            </a:r>
            <a:r>
              <a:rPr lang="en-US" sz="4400" dirty="0">
                <a:solidFill>
                  <a:schemeClr val="bg1"/>
                </a:solidFill>
              </a:rPr>
              <a:t>SHA</a:t>
            </a:r>
            <a:r>
              <a:rPr lang="ru-RU" sz="4400" dirty="0">
                <a:solidFill>
                  <a:schemeClr val="bg1"/>
                </a:solidFill>
              </a:rPr>
              <a:t>-2</a:t>
            </a:r>
            <a:endParaRPr lang="en-US" sz="4400" dirty="0">
              <a:solidFill>
                <a:schemeClr val="bg1"/>
              </a:solidFill>
            </a:endParaRPr>
          </a:p>
        </p:txBody>
      </p:sp>
    </p:spTree>
    <p:extLst>
      <p:ext uri="{BB962C8B-B14F-4D97-AF65-F5344CB8AC3E}">
        <p14:creationId xmlns:p14="http://schemas.microsoft.com/office/powerpoint/2010/main" val="8717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536714" y="401851"/>
            <a:ext cx="6824382" cy="527284"/>
          </a:xfrm>
        </p:spPr>
        <p:txBody>
          <a:bodyPr>
            <a:normAutofit fontScale="90000"/>
          </a:bodyPr>
          <a:lstStyle/>
          <a:p>
            <a:pPr algn="ctr"/>
            <a:r>
              <a:rPr lang="ru-RU" dirty="0"/>
              <a:t>История появления SHA-2</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p:txBody>
          <a:bodyPr>
            <a:normAutofit/>
          </a:bodyPr>
          <a:lstStyle/>
          <a:p>
            <a:pPr marL="342900" indent="-342900">
              <a:spcAft>
                <a:spcPts val="600"/>
              </a:spcAft>
              <a:buFont typeface="Arial" pitchFamily="34" charset="0"/>
              <a:buChar char="•"/>
            </a:pPr>
            <a:r>
              <a:rPr lang="ru-RU" sz="1600" dirty="0"/>
              <a:t>В </a:t>
            </a:r>
            <a:r>
              <a:rPr lang="ru-RU" sz="1600" dirty="0">
                <a:solidFill>
                  <a:srgbClr val="660066"/>
                </a:solidFill>
              </a:rPr>
              <a:t>1993г.</a:t>
            </a:r>
            <a:r>
              <a:rPr lang="ru-RU" sz="1600" dirty="0"/>
              <a:t> разработан алгоритм SHA-0</a:t>
            </a:r>
          </a:p>
          <a:p>
            <a:pPr marL="342900" indent="-342900">
              <a:spcAft>
                <a:spcPts val="600"/>
              </a:spcAft>
              <a:buFont typeface="Arial" pitchFamily="34" charset="0"/>
              <a:buChar char="•"/>
            </a:pPr>
            <a:r>
              <a:rPr lang="ru-RU" sz="1600" dirty="0"/>
              <a:t>В </a:t>
            </a:r>
            <a:r>
              <a:rPr lang="ru-RU" sz="1600" dirty="0">
                <a:solidFill>
                  <a:srgbClr val="660066"/>
                </a:solidFill>
              </a:rPr>
              <a:t>1995г.</a:t>
            </a:r>
            <a:r>
              <a:rPr lang="ru-RU" sz="1600" dirty="0"/>
              <a:t> опубликован исправленный и доработанный SHA-1</a:t>
            </a:r>
          </a:p>
          <a:p>
            <a:pPr marL="342900" indent="-342900">
              <a:spcAft>
                <a:spcPts val="600"/>
              </a:spcAft>
              <a:buFont typeface="Arial" pitchFamily="34" charset="0"/>
              <a:buChar char="•"/>
            </a:pPr>
            <a:r>
              <a:rPr lang="ru-RU" sz="1600" dirty="0"/>
              <a:t>В </a:t>
            </a:r>
            <a:r>
              <a:rPr lang="ru-RU" sz="1600" dirty="0">
                <a:solidFill>
                  <a:srgbClr val="660066"/>
                </a:solidFill>
              </a:rPr>
              <a:t>2002г.</a:t>
            </a:r>
            <a:r>
              <a:rPr lang="ru-RU" sz="1600" dirty="0"/>
              <a:t> разработан SHA-2</a:t>
            </a:r>
          </a:p>
          <a:p>
            <a:pPr marL="342900" indent="-342900">
              <a:spcAft>
                <a:spcPts val="600"/>
              </a:spcAft>
              <a:buFont typeface="Arial" pitchFamily="34" charset="0"/>
              <a:buChar char="•"/>
            </a:pPr>
            <a:r>
              <a:rPr lang="ru-RU" sz="1600" dirty="0"/>
              <a:t>В марте 2012 вышла последняя на текущий момент редакция стандарта</a:t>
            </a:r>
          </a:p>
          <a:p>
            <a:pPr marL="342900" indent="-342900">
              <a:spcAft>
                <a:spcPts val="600"/>
              </a:spcAft>
              <a:buFont typeface="Arial" pitchFamily="34" charset="0"/>
              <a:buChar char="•"/>
            </a:pPr>
            <a:r>
              <a:rPr lang="ru-RU" sz="1600" dirty="0"/>
              <a:t>В </a:t>
            </a:r>
            <a:r>
              <a:rPr lang="ru-RU" sz="1600" dirty="0">
                <a:solidFill>
                  <a:srgbClr val="660066"/>
                </a:solidFill>
              </a:rPr>
              <a:t>2015 </a:t>
            </a:r>
            <a:r>
              <a:rPr lang="ru-RU" sz="1600" dirty="0"/>
              <a:t>опубликован новый алгоритм шифрования </a:t>
            </a:r>
            <a:r>
              <a:rPr lang="ru-RU" sz="1600" dirty="0" err="1"/>
              <a:t>S</a:t>
            </a:r>
            <a:r>
              <a:rPr lang="en-US" sz="1600" dirty="0"/>
              <a:t>HA-3</a:t>
            </a:r>
            <a:endParaRPr lang="ru-RU" sz="1600" dirty="0"/>
          </a:p>
        </p:txBody>
      </p:sp>
    </p:spTree>
    <p:extLst>
      <p:ext uri="{BB962C8B-B14F-4D97-AF65-F5344CB8AC3E}">
        <p14:creationId xmlns:p14="http://schemas.microsoft.com/office/powerpoint/2010/main" val="428753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624113" y="1233715"/>
            <a:ext cx="7746164" cy="3320697"/>
          </a:xfrm>
        </p:spPr>
        <p:txBody>
          <a:bodyPr>
            <a:normAutofit/>
          </a:bodyPr>
          <a:lstStyle/>
          <a:p>
            <a:r>
              <a:rPr lang="ru-RU" b="0" i="0" u="none" strike="noStrike" dirty="0">
                <a:solidFill>
                  <a:srgbClr val="202122"/>
                </a:solidFill>
                <a:effectLst/>
                <a:latin typeface="Arial" panose="020B0604020202020204" pitchFamily="34" charset="0"/>
              </a:rPr>
              <a:t>Исходное сообщение после дополнения разбивается на блоки, каждый блок — на 16 слов. </a:t>
            </a:r>
            <a:br>
              <a:rPr lang="ru-RU" b="0" i="0" u="none" strike="noStrike" dirty="0">
                <a:solidFill>
                  <a:srgbClr val="202122"/>
                </a:solidFill>
                <a:effectLst/>
                <a:latin typeface="Arial" panose="020B0604020202020204" pitchFamily="34" charset="0"/>
              </a:rPr>
            </a:br>
            <a:r>
              <a:rPr lang="ru-RU" b="0" i="0" u="none" strike="noStrike" dirty="0">
                <a:solidFill>
                  <a:srgbClr val="202122"/>
                </a:solidFill>
                <a:effectLst/>
                <a:latin typeface="Arial" panose="020B0604020202020204" pitchFamily="34" charset="0"/>
              </a:rPr>
              <a:t>Алгоритм пропускает каждый блок сообщения через цикл с 64 или 80 итерациями (раундами). </a:t>
            </a:r>
            <a:br>
              <a:rPr lang="ru-RU" b="0" i="0" u="none" strike="noStrike" dirty="0">
                <a:solidFill>
                  <a:srgbClr val="202122"/>
                </a:solidFill>
                <a:effectLst/>
                <a:latin typeface="Arial" panose="020B0604020202020204" pitchFamily="34" charset="0"/>
              </a:rPr>
            </a:br>
            <a:r>
              <a:rPr lang="ru-RU" b="0" i="0" u="none" strike="noStrike" dirty="0">
                <a:solidFill>
                  <a:srgbClr val="202122"/>
                </a:solidFill>
                <a:effectLst/>
                <a:latin typeface="Arial" panose="020B0604020202020204" pitchFamily="34" charset="0"/>
              </a:rPr>
              <a:t>На каждой итерации 2 слова преобразуются, функцию преобразования задают остальные слова. </a:t>
            </a:r>
            <a:br>
              <a:rPr lang="ru-RU" b="0" i="0" u="none" strike="noStrike" dirty="0">
                <a:solidFill>
                  <a:srgbClr val="202122"/>
                </a:solidFill>
                <a:effectLst/>
                <a:latin typeface="Arial" panose="020B0604020202020204" pitchFamily="34" charset="0"/>
              </a:rPr>
            </a:br>
            <a:r>
              <a:rPr lang="ru-RU" b="0" i="0" u="none" strike="noStrike" dirty="0">
                <a:solidFill>
                  <a:srgbClr val="202122"/>
                </a:solidFill>
                <a:effectLst/>
                <a:latin typeface="Arial" panose="020B0604020202020204" pitchFamily="34" charset="0"/>
              </a:rPr>
              <a:t>Результаты обработки каждого блока складываются, </a:t>
            </a:r>
            <a:r>
              <a:rPr lang="ru-RU" dirty="0">
                <a:latin typeface="Arial" panose="020B0604020202020204" pitchFamily="34" charset="0"/>
              </a:rPr>
              <a:t>сумма</a:t>
            </a:r>
            <a:r>
              <a:rPr lang="ru-RU" dirty="0">
                <a:solidFill>
                  <a:srgbClr val="0B0080"/>
                </a:solidFill>
                <a:latin typeface="Arial" panose="020B0604020202020204" pitchFamily="34" charset="0"/>
              </a:rPr>
              <a:t> </a:t>
            </a:r>
            <a:r>
              <a:rPr lang="ru-RU" b="0" i="0" u="none" strike="noStrike" dirty="0">
                <a:solidFill>
                  <a:srgbClr val="202122"/>
                </a:solidFill>
                <a:effectLst/>
                <a:latin typeface="Arial" panose="020B0604020202020204" pitchFamily="34" charset="0"/>
              </a:rPr>
              <a:t>является значением хеш-функции. </a:t>
            </a:r>
            <a:br>
              <a:rPr lang="ru-RU" b="0" i="0" u="none" strike="noStrike" dirty="0">
                <a:solidFill>
                  <a:srgbClr val="202122"/>
                </a:solidFill>
                <a:effectLst/>
                <a:latin typeface="Arial" panose="020B0604020202020204" pitchFamily="34" charset="0"/>
              </a:rPr>
            </a:br>
            <a:r>
              <a:rPr lang="ru-RU" dirty="0">
                <a:solidFill>
                  <a:srgbClr val="202122"/>
                </a:solidFill>
                <a:latin typeface="Arial" panose="020B0604020202020204" pitchFamily="34" charset="0"/>
              </a:rPr>
              <a:t>И</a:t>
            </a:r>
            <a:r>
              <a:rPr lang="ru-RU" b="0" i="0" u="none" strike="noStrike" dirty="0">
                <a:solidFill>
                  <a:srgbClr val="202122"/>
                </a:solidFill>
                <a:effectLst/>
                <a:latin typeface="Arial" panose="020B0604020202020204" pitchFamily="34" charset="0"/>
              </a:rPr>
              <a:t>нициализация внутреннего состояния производится результатом обработки предыдущего блока. Поэтому</a:t>
            </a:r>
            <a:r>
              <a:rPr lang="ru-RU" b="1" i="0" u="none" strike="noStrike" dirty="0">
                <a:solidFill>
                  <a:srgbClr val="202122"/>
                </a:solidFill>
                <a:effectLst/>
                <a:latin typeface="Arial" panose="020B0604020202020204" pitchFamily="34" charset="0"/>
              </a:rPr>
              <a:t> независимо обрабатывать блоки и складывать результаты нельзя</a:t>
            </a:r>
            <a:r>
              <a:rPr lang="ru-RU" b="0" i="0" u="none" strike="noStrike" dirty="0">
                <a:solidFill>
                  <a:srgbClr val="202122"/>
                </a:solidFill>
                <a:effectLst/>
                <a:latin typeface="Arial" panose="020B0604020202020204" pitchFamily="34" charset="0"/>
              </a:rPr>
              <a:t>.</a:t>
            </a:r>
            <a:endParaRPr lang="ru-RU" dirty="0"/>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pPr algn="ctr"/>
            <a:r>
              <a:rPr lang="ru-RU" dirty="0"/>
              <a:t>Алгоритм</a:t>
            </a:r>
          </a:p>
        </p:txBody>
      </p:sp>
      <p:sp>
        <p:nvSpPr>
          <p:cNvPr id="6" name="Rectangle 1">
            <a:extLst>
              <a:ext uri="{FF2B5EF4-FFF2-40B4-BE49-F238E27FC236}">
                <a16:creationId xmlns:a16="http://schemas.microsoft.com/office/drawing/2014/main" id="{7590882F-CBE5-EAEE-8378-19FC8A2BB4D5}"/>
              </a:ext>
            </a:extLst>
          </p:cNvPr>
          <p:cNvSpPr>
            <a:spLocks noChangeArrowheads="1"/>
          </p:cNvSpPr>
          <p:nvPr/>
        </p:nvSpPr>
        <p:spPr bwMode="auto">
          <a:xfrm>
            <a:off x="0" y="-123110"/>
            <a:ext cx="1847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000" b="0" i="0" u="none" strike="noStrike" cap="none" normalizeH="0" baseline="0" dirty="0">
              <a:ln>
                <a:noFill/>
              </a:ln>
              <a:solidFill>
                <a:srgbClr val="202122"/>
              </a:solidFill>
              <a:effectLst/>
              <a:latin typeface="Arial" panose="020B0604020202020204" pitchFamily="34" charset="0"/>
            </a:endParaRPr>
          </a:p>
        </p:txBody>
      </p:sp>
      <p:sp>
        <p:nvSpPr>
          <p:cNvPr id="7" name="AutoShape 2" descr="S">
            <a:extLst>
              <a:ext uri="{FF2B5EF4-FFF2-40B4-BE49-F238E27FC236}">
                <a16:creationId xmlns:a16="http://schemas.microsoft.com/office/drawing/2014/main" id="{DE52C276-EB0C-5972-B2F4-0E9EB42BDB52}"/>
              </a:ext>
            </a:extLst>
          </p:cNvPr>
          <p:cNvSpPr>
            <a:spLocks noChangeAspect="1" noChangeArrowheads="1"/>
          </p:cNvSpPr>
          <p:nvPr/>
        </p:nvSpPr>
        <p:spPr bwMode="auto">
          <a:xfrm>
            <a:off x="2895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3" descr="f">
            <a:extLst>
              <a:ext uri="{FF2B5EF4-FFF2-40B4-BE49-F238E27FC236}">
                <a16:creationId xmlns:a16="http://schemas.microsoft.com/office/drawing/2014/main" id="{6E069C6D-A083-D544-DD22-B5AB3695F5A1}"/>
              </a:ext>
            </a:extLst>
          </p:cNvPr>
          <p:cNvSpPr>
            <a:spLocks noChangeAspect="1" noChangeArrowheads="1"/>
          </p:cNvSpPr>
          <p:nvPr/>
        </p:nvSpPr>
        <p:spPr bwMode="auto">
          <a:xfrm>
            <a:off x="10198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96265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539429" y="1148655"/>
            <a:ext cx="7562580" cy="3320697"/>
          </a:xfrm>
        </p:spPr>
        <p:txBody>
          <a:bodyPr>
            <a:normAutofit/>
          </a:bodyPr>
          <a:lstStyle/>
          <a:p>
            <a:r>
              <a:rPr lang="en" b="0" i="0" u="none" strike="noStrike" dirty="0">
                <a:solidFill>
                  <a:srgbClr val="000000"/>
                </a:solidFill>
                <a:effectLst/>
                <a:latin typeface="Helvetica" pitchFamily="2" charset="0"/>
              </a:rPr>
              <a:t>SHA-1 </a:t>
            </a:r>
            <a:r>
              <a:rPr lang="ru-RU" b="0" i="0" u="none" strike="noStrike" dirty="0">
                <a:solidFill>
                  <a:srgbClr val="000000"/>
                </a:solidFill>
                <a:effectLst/>
                <a:latin typeface="Helvetica" pitchFamily="2" charset="0"/>
              </a:rPr>
              <a:t>и </a:t>
            </a:r>
            <a:r>
              <a:rPr lang="en" b="0" i="0" u="none" strike="noStrike" dirty="0">
                <a:solidFill>
                  <a:srgbClr val="000000"/>
                </a:solidFill>
                <a:effectLst/>
                <a:latin typeface="Helvetica" pitchFamily="2" charset="0"/>
              </a:rPr>
              <a:t>SHA-2 - </a:t>
            </a:r>
            <a:r>
              <a:rPr lang="ru-RU" b="0" i="0" u="none" strike="noStrike" dirty="0">
                <a:solidFill>
                  <a:srgbClr val="000000"/>
                </a:solidFill>
                <a:effectLst/>
                <a:latin typeface="Helvetica" pitchFamily="2" charset="0"/>
              </a:rPr>
              <a:t>две разные версии алгоритма</a:t>
            </a:r>
            <a:r>
              <a:rPr lang="en-US" b="0" i="0" u="none" strike="noStrike" dirty="0">
                <a:solidFill>
                  <a:srgbClr val="000000"/>
                </a:solidFill>
                <a:effectLst/>
                <a:latin typeface="Helvetica" pitchFamily="2" charset="0"/>
              </a:rPr>
              <a:t> </a:t>
            </a:r>
            <a:r>
              <a:rPr lang="ru-RU" dirty="0" err="1">
                <a:solidFill>
                  <a:srgbClr val="000000"/>
                </a:solidFill>
                <a:latin typeface="Helvetica" pitchFamily="2" charset="0"/>
              </a:rPr>
              <a:t>S</a:t>
            </a:r>
            <a:r>
              <a:rPr lang="en-US" dirty="0">
                <a:solidFill>
                  <a:srgbClr val="000000"/>
                </a:solidFill>
                <a:latin typeface="Helvetica" pitchFamily="2" charset="0"/>
              </a:rPr>
              <a:t>HA</a:t>
            </a:r>
            <a:r>
              <a:rPr lang="ru-RU" b="0" i="0" u="none" strike="noStrike" dirty="0">
                <a:solidFill>
                  <a:srgbClr val="000000"/>
                </a:solidFill>
                <a:effectLst/>
                <a:latin typeface="Helvetica" pitchFamily="2" charset="0"/>
              </a:rPr>
              <a:t>. Они различаются в конструкциях (как создается </a:t>
            </a:r>
            <a:r>
              <a:rPr lang="ru-RU" b="0" i="0" u="none" strike="noStrike" dirty="0" err="1">
                <a:solidFill>
                  <a:srgbClr val="000000"/>
                </a:solidFill>
                <a:effectLst/>
                <a:latin typeface="Helvetica" pitchFamily="2" charset="0"/>
              </a:rPr>
              <a:t>хеш</a:t>
            </a:r>
            <a:r>
              <a:rPr lang="ru-RU" b="0" i="0" u="none" strike="noStrike" dirty="0">
                <a:solidFill>
                  <a:srgbClr val="000000"/>
                </a:solidFill>
                <a:effectLst/>
                <a:latin typeface="Helvetica" pitchFamily="2" charset="0"/>
              </a:rPr>
              <a:t> из исходных данных) и в битовой длине подписи. </a:t>
            </a:r>
            <a:r>
              <a:rPr lang="en" b="0" i="0" u="none" strike="noStrike" dirty="0">
                <a:solidFill>
                  <a:srgbClr val="000000"/>
                </a:solidFill>
                <a:effectLst/>
                <a:latin typeface="Helvetica" pitchFamily="2" charset="0"/>
              </a:rPr>
              <a:t>SHA-2 </a:t>
            </a:r>
            <a:r>
              <a:rPr lang="ru-RU" b="0" i="0" u="none" strike="noStrike" dirty="0">
                <a:solidFill>
                  <a:srgbClr val="000000"/>
                </a:solidFill>
                <a:effectLst/>
                <a:latin typeface="Helvetica" pitchFamily="2" charset="0"/>
              </a:rPr>
              <a:t>является «семейством» хэшей и имеет различную длину. </a:t>
            </a:r>
          </a:p>
          <a:p>
            <a:endParaRPr lang="ru-RU" dirty="0">
              <a:solidFill>
                <a:srgbClr val="000000"/>
              </a:solidFill>
              <a:latin typeface="Helvetica" pitchFamily="2" charset="0"/>
            </a:endParaRPr>
          </a:p>
          <a:p>
            <a:r>
              <a:rPr lang="ru-RU" b="0" i="0" u="none" strike="noStrike" dirty="0">
                <a:solidFill>
                  <a:srgbClr val="000000"/>
                </a:solidFill>
                <a:effectLst/>
                <a:latin typeface="Helvetica" pitchFamily="2" charset="0"/>
              </a:rPr>
              <a:t>Алгоритм </a:t>
            </a:r>
            <a:r>
              <a:rPr lang="ru-RU" b="0" i="0" u="none" strike="noStrike" dirty="0" err="1">
                <a:solidFill>
                  <a:srgbClr val="000000"/>
                </a:solidFill>
                <a:effectLst/>
                <a:latin typeface="Helvetica" pitchFamily="2" charset="0"/>
              </a:rPr>
              <a:t>S</a:t>
            </a:r>
            <a:r>
              <a:rPr lang="en-US" b="0" i="0" u="none" strike="noStrike" dirty="0">
                <a:solidFill>
                  <a:srgbClr val="000000"/>
                </a:solidFill>
                <a:effectLst/>
                <a:latin typeface="Helvetica" pitchFamily="2" charset="0"/>
              </a:rPr>
              <a:t>HA-3 </a:t>
            </a:r>
            <a:r>
              <a:rPr lang="en-US" b="0" i="0" u="none" strike="noStrike" dirty="0" err="1">
                <a:solidFill>
                  <a:srgbClr val="000000"/>
                </a:solidFill>
                <a:effectLst/>
                <a:latin typeface="Helvetica" pitchFamily="2" charset="0"/>
              </a:rPr>
              <a:t>м</a:t>
            </a:r>
            <a:r>
              <a:rPr lang="ru-RU" b="0" i="0" u="none" strike="noStrike" dirty="0">
                <a:solidFill>
                  <a:srgbClr val="000000"/>
                </a:solidFill>
                <a:effectLst/>
                <a:latin typeface="Helvetica" pitchFamily="2" charset="0"/>
              </a:rPr>
              <a:t>ало похож на </a:t>
            </a:r>
            <a:r>
              <a:rPr lang="en-US" dirty="0">
                <a:solidFill>
                  <a:srgbClr val="000000"/>
                </a:solidFill>
                <a:latin typeface="Helvetica" pitchFamily="2" charset="0"/>
              </a:rPr>
              <a:t>SHA-2</a:t>
            </a:r>
            <a:r>
              <a:rPr lang="ru-RU" dirty="0">
                <a:solidFill>
                  <a:srgbClr val="000000"/>
                </a:solidFill>
                <a:latin typeface="Helvetica" pitchFamily="2" charset="0"/>
              </a:rPr>
              <a:t>, у них мало общего кроме имени.</a:t>
            </a:r>
            <a:br>
              <a:rPr lang="ru-RU" b="0" i="0" u="none" strike="noStrike" dirty="0">
                <a:solidFill>
                  <a:srgbClr val="000000"/>
                </a:solidFill>
                <a:effectLst/>
                <a:latin typeface="Helvetica" pitchFamily="2" charset="0"/>
              </a:rPr>
            </a:br>
            <a:r>
              <a:rPr lang="en" b="0" i="0" u="none" strike="noStrike" dirty="0">
                <a:solidFill>
                  <a:srgbClr val="000000"/>
                </a:solidFill>
                <a:effectLst/>
                <a:latin typeface="Helvetica" pitchFamily="2" charset="0"/>
              </a:rPr>
              <a:t>SHA-2 </a:t>
            </a:r>
            <a:r>
              <a:rPr lang="ru-RU" b="0" i="0" u="none" strike="noStrike" dirty="0">
                <a:solidFill>
                  <a:srgbClr val="000000"/>
                </a:solidFill>
                <a:effectLst/>
                <a:latin typeface="Helvetica" pitchFamily="2" charset="0"/>
              </a:rPr>
              <a:t>использует структуру Дэвиса-Мейера с блочным шифром</a:t>
            </a:r>
            <a:r>
              <a:rPr lang="en" b="0" i="0" u="none" strike="noStrike" dirty="0">
                <a:solidFill>
                  <a:srgbClr val="000000"/>
                </a:solidFill>
                <a:effectLst/>
                <a:latin typeface="Helvetica" pitchFamily="2" charset="0"/>
              </a:rPr>
              <a:t>; SHA-3 </a:t>
            </a:r>
            <a:r>
              <a:rPr lang="ru-RU" b="0" i="0" u="none" strike="noStrike" dirty="0">
                <a:solidFill>
                  <a:srgbClr val="000000"/>
                </a:solidFill>
                <a:effectLst/>
                <a:latin typeface="Helvetica" pitchFamily="2" charset="0"/>
              </a:rPr>
              <a:t>использует структуру губки с перестановкой </a:t>
            </a:r>
            <a:r>
              <a:rPr lang="ru-RU" b="0" i="0" u="none" strike="noStrike" dirty="0" err="1">
                <a:solidFill>
                  <a:srgbClr val="000000"/>
                </a:solidFill>
                <a:effectLst/>
                <a:latin typeface="Helvetica" pitchFamily="2" charset="0"/>
              </a:rPr>
              <a:t>Кекчака</a:t>
            </a:r>
            <a:r>
              <a:rPr lang="ru-RU" b="0" i="0" u="none" strike="noStrike" dirty="0">
                <a:solidFill>
                  <a:srgbClr val="000000"/>
                </a:solidFill>
                <a:effectLst/>
                <a:latin typeface="Helvetica" pitchFamily="2" charset="0"/>
              </a:rPr>
              <a:t>.</a:t>
            </a:r>
            <a:br>
              <a:rPr lang="ru-RU" b="0" i="0" u="none" strike="noStrike" dirty="0">
                <a:solidFill>
                  <a:srgbClr val="000000"/>
                </a:solidFill>
                <a:effectLst/>
                <a:latin typeface="Helvetica" pitchFamily="2" charset="0"/>
              </a:rPr>
            </a:br>
            <a:r>
              <a:rPr lang="ru-RU" b="0" i="0" u="none" strike="noStrike" dirty="0" err="1">
                <a:solidFill>
                  <a:srgbClr val="000000"/>
                </a:solidFill>
                <a:effectLst/>
                <a:latin typeface="Helvetica" pitchFamily="2" charset="0"/>
              </a:rPr>
              <a:t>S</a:t>
            </a:r>
            <a:r>
              <a:rPr lang="en-US" b="0" i="0" u="none" strike="noStrike" dirty="0">
                <a:solidFill>
                  <a:srgbClr val="000000"/>
                </a:solidFill>
                <a:effectLst/>
                <a:latin typeface="Helvetica" pitchFamily="2" charset="0"/>
              </a:rPr>
              <a:t>HA-3 </a:t>
            </a:r>
            <a:r>
              <a:rPr lang="ru-RU" b="0" i="0" u="none" strike="noStrike" dirty="0">
                <a:solidFill>
                  <a:srgbClr val="000000"/>
                </a:solidFill>
                <a:effectLst/>
                <a:latin typeface="Helvetica" pitchFamily="2" charset="0"/>
              </a:rPr>
              <a:t>более </a:t>
            </a:r>
            <a:r>
              <a:rPr lang="ru-RU" dirty="0">
                <a:solidFill>
                  <a:srgbClr val="000000"/>
                </a:solidFill>
                <a:latin typeface="Helvetica" pitchFamily="2" charset="0"/>
              </a:rPr>
              <a:t>новый (и надежный) стандарт шифрования, но ф</a:t>
            </a:r>
            <a:r>
              <a:rPr lang="ru-RU" b="0" i="0" u="none" strike="noStrike" dirty="0">
                <a:solidFill>
                  <a:srgbClr val="000000"/>
                </a:solidFill>
                <a:effectLst/>
                <a:latin typeface="Helvetica" pitchFamily="2" charset="0"/>
              </a:rPr>
              <a:t>ункции</a:t>
            </a:r>
            <a:br>
              <a:rPr lang="ru-RU" b="0" i="0" u="none" strike="noStrike" dirty="0">
                <a:solidFill>
                  <a:srgbClr val="000000"/>
                </a:solidFill>
                <a:effectLst/>
                <a:latin typeface="Helvetica" pitchFamily="2" charset="0"/>
              </a:rPr>
            </a:br>
            <a:r>
              <a:rPr lang="ru-RU" b="0" i="0" u="none" strike="noStrike" dirty="0" err="1">
                <a:solidFill>
                  <a:srgbClr val="000000"/>
                </a:solidFill>
                <a:effectLst/>
                <a:latin typeface="Helvetica" pitchFamily="2" charset="0"/>
              </a:rPr>
              <a:t>S</a:t>
            </a:r>
            <a:r>
              <a:rPr lang="en-US" b="0" i="0" u="none" strike="noStrike" dirty="0">
                <a:solidFill>
                  <a:srgbClr val="000000"/>
                </a:solidFill>
                <a:effectLst/>
                <a:latin typeface="Helvetica" pitchFamily="2" charset="0"/>
              </a:rPr>
              <a:t>HA-2 </a:t>
            </a:r>
            <a:r>
              <a:rPr lang="ru-RU" dirty="0">
                <a:solidFill>
                  <a:srgbClr val="000000"/>
                </a:solidFill>
                <a:latin typeface="Helvetica" pitchFamily="2" charset="0"/>
              </a:rPr>
              <a:t>имеют</a:t>
            </a:r>
            <a:r>
              <a:rPr lang="ru-RU" b="0" i="0" u="none" strike="noStrike" dirty="0">
                <a:solidFill>
                  <a:srgbClr val="000000"/>
                </a:solidFill>
                <a:effectLst/>
                <a:latin typeface="Helvetica" pitchFamily="2" charset="0"/>
              </a:rPr>
              <a:t> более высокую производительност</a:t>
            </a:r>
            <a:r>
              <a:rPr lang="ru-RU" dirty="0">
                <a:solidFill>
                  <a:srgbClr val="000000"/>
                </a:solidFill>
                <a:latin typeface="Helvetica" pitchFamily="2" charset="0"/>
              </a:rPr>
              <a:t>ь по сравнению с </a:t>
            </a:r>
            <a:r>
              <a:rPr lang="en-US" dirty="0">
                <a:solidFill>
                  <a:srgbClr val="000000"/>
                </a:solidFill>
                <a:latin typeface="Helvetica" pitchFamily="2" charset="0"/>
              </a:rPr>
              <a:t>SHA-3</a:t>
            </a:r>
            <a:r>
              <a:rPr lang="ru-RU" dirty="0">
                <a:solidFill>
                  <a:srgbClr val="000000"/>
                </a:solidFill>
                <a:latin typeface="Helvetica" pitchFamily="2" charset="0"/>
              </a:rPr>
              <a:t>. </a:t>
            </a:r>
            <a:r>
              <a:rPr lang="ru-RU" b="0" i="0" u="none" strike="noStrike" dirty="0">
                <a:solidFill>
                  <a:srgbClr val="000000"/>
                </a:solidFill>
                <a:effectLst/>
                <a:latin typeface="Helvetica" pitchFamily="2" charset="0"/>
              </a:rPr>
              <a:t> </a:t>
            </a:r>
          </a:p>
          <a:p>
            <a:endParaRPr lang="ru-RU" dirty="0">
              <a:solidFill>
                <a:srgbClr val="000000"/>
              </a:solidFill>
              <a:latin typeface="Helvetica" pitchFamily="2" charset="0"/>
            </a:endParaRPr>
          </a:p>
          <a:p>
            <a:endParaRPr lang="ru-RU" dirty="0"/>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pPr algn="ctr"/>
            <a:r>
              <a:rPr lang="ru-RU" dirty="0"/>
              <a:t>Сравнение</a:t>
            </a:r>
          </a:p>
        </p:txBody>
      </p:sp>
      <p:sp>
        <p:nvSpPr>
          <p:cNvPr id="6" name="Rectangle 1">
            <a:extLst>
              <a:ext uri="{FF2B5EF4-FFF2-40B4-BE49-F238E27FC236}">
                <a16:creationId xmlns:a16="http://schemas.microsoft.com/office/drawing/2014/main" id="{7590882F-CBE5-EAEE-8378-19FC8A2BB4D5}"/>
              </a:ext>
            </a:extLst>
          </p:cNvPr>
          <p:cNvSpPr>
            <a:spLocks noChangeArrowheads="1"/>
          </p:cNvSpPr>
          <p:nvPr/>
        </p:nvSpPr>
        <p:spPr bwMode="auto">
          <a:xfrm>
            <a:off x="0" y="-123110"/>
            <a:ext cx="1847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000" b="0" i="0" u="none" strike="noStrike" cap="none" normalizeH="0" baseline="0" dirty="0">
              <a:ln>
                <a:noFill/>
              </a:ln>
              <a:solidFill>
                <a:srgbClr val="202122"/>
              </a:solidFill>
              <a:effectLst/>
              <a:latin typeface="Arial" panose="020B0604020202020204" pitchFamily="34" charset="0"/>
            </a:endParaRPr>
          </a:p>
        </p:txBody>
      </p:sp>
      <p:sp>
        <p:nvSpPr>
          <p:cNvPr id="7" name="AutoShape 2" descr="S">
            <a:extLst>
              <a:ext uri="{FF2B5EF4-FFF2-40B4-BE49-F238E27FC236}">
                <a16:creationId xmlns:a16="http://schemas.microsoft.com/office/drawing/2014/main" id="{DE52C276-EB0C-5972-B2F4-0E9EB42BDB52}"/>
              </a:ext>
            </a:extLst>
          </p:cNvPr>
          <p:cNvSpPr>
            <a:spLocks noChangeAspect="1" noChangeArrowheads="1"/>
          </p:cNvSpPr>
          <p:nvPr/>
        </p:nvSpPr>
        <p:spPr bwMode="auto">
          <a:xfrm>
            <a:off x="2895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3" descr="f">
            <a:extLst>
              <a:ext uri="{FF2B5EF4-FFF2-40B4-BE49-F238E27FC236}">
                <a16:creationId xmlns:a16="http://schemas.microsoft.com/office/drawing/2014/main" id="{6E069C6D-A083-D544-DD22-B5AB3695F5A1}"/>
              </a:ext>
            </a:extLst>
          </p:cNvPr>
          <p:cNvSpPr>
            <a:spLocks noChangeAspect="1" noChangeArrowheads="1"/>
          </p:cNvSpPr>
          <p:nvPr/>
        </p:nvSpPr>
        <p:spPr bwMode="auto">
          <a:xfrm>
            <a:off x="10198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1860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4100DD7A-34BE-6D7F-4A53-2C45A402F9BB}"/>
              </a:ext>
            </a:extLst>
          </p:cNvPr>
          <p:cNvSpPr>
            <a:spLocks noGrp="1"/>
          </p:cNvSpPr>
          <p:nvPr>
            <p:ph type="title"/>
          </p:nvPr>
        </p:nvSpPr>
        <p:spPr/>
        <p:txBody>
          <a:bodyPr>
            <a:normAutofit fontScale="90000"/>
          </a:bodyPr>
          <a:lstStyle/>
          <a:p>
            <a:pPr algn="ctr"/>
            <a:r>
              <a:rPr lang="ru-RU" dirty="0"/>
              <a:t>Алгоритм работы SH</a:t>
            </a:r>
            <a:r>
              <a:rPr lang="en-US" dirty="0"/>
              <a:t>A-256</a:t>
            </a:r>
            <a:br>
              <a:rPr lang="en-US" dirty="0"/>
            </a:br>
            <a:r>
              <a:rPr lang="en-US" dirty="0"/>
              <a:t>(</a:t>
            </a:r>
            <a:r>
              <a:rPr lang="ru-RU" dirty="0"/>
              <a:t>семейство </a:t>
            </a:r>
            <a:r>
              <a:rPr lang="en-US" dirty="0"/>
              <a:t>SHA-2)</a:t>
            </a:r>
            <a:endParaRPr lang="ru-RU" dirty="0"/>
          </a:p>
        </p:txBody>
      </p:sp>
      <p:pic>
        <p:nvPicPr>
          <p:cNvPr id="2050" name="Picture 2" descr="SHA-256 | это... Что такое SHA-256?">
            <a:extLst>
              <a:ext uri="{FF2B5EF4-FFF2-40B4-BE49-F238E27FC236}">
                <a16:creationId xmlns:a16="http://schemas.microsoft.com/office/drawing/2014/main" id="{E4FDA8E4-2E37-4FC0-9276-06EADD68D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5416"/>
            <a:ext cx="4616479" cy="32546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332911-EF11-0F2E-056A-3A60FAFAABC7}"/>
              </a:ext>
            </a:extLst>
          </p:cNvPr>
          <p:cNvSpPr txBox="1"/>
          <p:nvPr/>
        </p:nvSpPr>
        <p:spPr>
          <a:xfrm>
            <a:off x="5443871" y="1041991"/>
            <a:ext cx="2738022" cy="3545912"/>
          </a:xfrm>
          <a:prstGeom prst="rect">
            <a:avLst/>
          </a:prstGeom>
          <a:noFill/>
        </p:spPr>
        <p:txBody>
          <a:bodyPr wrap="square" rtlCol="0">
            <a:spAutoFit/>
          </a:bodyPr>
          <a:lstStyle/>
          <a:p>
            <a:r>
              <a:rPr lang="ru-RU" sz="1600" dirty="0">
                <a:latin typeface="Arial" panose="020B0604020202020204" pitchFamily="34" charset="0"/>
                <a:cs typeface="Arial" panose="020B0604020202020204" pitchFamily="34" charset="0"/>
              </a:rPr>
              <a:t>Каждый блок </a:t>
            </a:r>
            <a:r>
              <a:rPr lang="en-US" sz="1600" dirty="0">
                <a:latin typeface="Arial" panose="020B0604020202020204" pitchFamily="34" charset="0"/>
                <a:cs typeface="Arial" panose="020B0604020202020204" pitchFamily="34" charset="0"/>
              </a:rPr>
              <a:t>SHA-256</a:t>
            </a:r>
            <a:r>
              <a:rPr lang="ru-RU" sz="1600" dirty="0">
                <a:latin typeface="Arial" panose="020B0604020202020204" pitchFamily="34" charset="0"/>
                <a:cs typeface="Arial" panose="020B0604020202020204" pitchFamily="34" charset="0"/>
              </a:rPr>
              <a:t> имеет фиксированный размер 512 бит.</a:t>
            </a:r>
            <a:br>
              <a:rPr lang="ru-RU" sz="1600" dirty="0">
                <a:latin typeface="Arial" panose="020B0604020202020204" pitchFamily="34" charset="0"/>
                <a:cs typeface="Arial" panose="020B0604020202020204" pitchFamily="34" charset="0"/>
              </a:rPr>
            </a:br>
            <a:r>
              <a:rPr lang="ru-RU" sz="1600" dirty="0">
                <a:latin typeface="Arial" panose="020B0604020202020204" pitchFamily="34" charset="0"/>
                <a:cs typeface="Arial" panose="020B0604020202020204" pitchFamily="34" charset="0"/>
              </a:rPr>
              <a:t>Если длина сообщения превышает размеры блока, то создаются дополнительные до тих пор, пока все сообщение не уместится. Если последний из дополнительных блоков заполнен не полностью, то его дополняют до конца нулями.</a:t>
            </a:r>
          </a:p>
        </p:txBody>
      </p:sp>
    </p:spTree>
    <p:extLst>
      <p:ext uri="{BB962C8B-B14F-4D97-AF65-F5344CB8AC3E}">
        <p14:creationId xmlns:p14="http://schemas.microsoft.com/office/powerpoint/2010/main" val="3833283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818706" y="285170"/>
            <a:ext cx="6326372" cy="527284"/>
          </a:xfrm>
        </p:spPr>
        <p:txBody>
          <a:bodyPr>
            <a:normAutofit fontScale="90000"/>
          </a:bodyPr>
          <a:lstStyle/>
          <a:p>
            <a:pPr algn="ctr"/>
            <a:r>
              <a:rPr lang="ru-RU" dirty="0"/>
              <a:t>Сравнение хеш-функций семейства </a:t>
            </a:r>
            <a:r>
              <a:rPr lang="en-US" dirty="0"/>
              <a:t>SHA-2</a:t>
            </a:r>
            <a:endParaRPr lang="ru-RU" dirty="0"/>
          </a:p>
        </p:txBody>
      </p:sp>
      <p:pic>
        <p:nvPicPr>
          <p:cNvPr id="8" name="Рисунок 7"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AF607073-523C-42E9-B648-ECA9AB85EC57}"/>
              </a:ext>
            </a:extLst>
          </p:cNvPr>
          <p:cNvPicPr>
            <a:picLocks noChangeAspect="1"/>
          </p:cNvPicPr>
          <p:nvPr/>
        </p:nvPicPr>
        <p:blipFill>
          <a:blip r:embed="rId2"/>
          <a:stretch>
            <a:fillRect/>
          </a:stretch>
        </p:blipFill>
        <p:spPr>
          <a:xfrm>
            <a:off x="456085" y="1903230"/>
            <a:ext cx="8231829" cy="2343064"/>
          </a:xfrm>
          <a:prstGeom prst="rect">
            <a:avLst/>
          </a:prstGeom>
        </p:spPr>
      </p:pic>
    </p:spTree>
    <p:extLst>
      <p:ext uri="{BB962C8B-B14F-4D97-AF65-F5344CB8AC3E}">
        <p14:creationId xmlns:p14="http://schemas.microsoft.com/office/powerpoint/2010/main" val="13672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624113" y="1233715"/>
            <a:ext cx="7746164" cy="3320697"/>
          </a:xfrm>
        </p:spPr>
        <p:txBody>
          <a:bodyPr>
            <a:normAutofit/>
          </a:bodyPr>
          <a:lstStyle/>
          <a:p>
            <a:pPr algn="l"/>
            <a:r>
              <a:rPr lang="ru-RU" b="0" i="0" u="none" strike="noStrike" dirty="0">
                <a:solidFill>
                  <a:srgbClr val="202122"/>
                </a:solidFill>
                <a:effectLst/>
                <a:latin typeface="Arial" panose="020B0604020202020204" pitchFamily="34" charset="0"/>
              </a:rPr>
              <a:t>В</a:t>
            </a:r>
            <a:r>
              <a:rPr lang="ru-RU" b="0" i="0" u="none" strike="noStrike" dirty="0">
                <a:effectLst/>
                <a:latin typeface="Arial" panose="020B0604020202020204" pitchFamily="34" charset="0"/>
              </a:rPr>
              <a:t> </a:t>
            </a:r>
            <a:r>
              <a:rPr lang="ru-RU" b="0" i="0" u="none" strike="noStrike" dirty="0">
                <a:effectLst/>
                <a:latin typeface="Arial" panose="020B0604020202020204" pitchFamily="34" charset="0"/>
                <a:hlinkClick r:id="rId2" tooltip="2003">
                  <a:extLst>
                    <a:ext uri="{A12FA001-AC4F-418D-AE19-62706E023703}">
                      <ahyp:hlinkClr xmlns:ahyp="http://schemas.microsoft.com/office/drawing/2018/hyperlinkcolor" val="tx"/>
                    </a:ext>
                  </a:extLst>
                </a:hlinkClick>
              </a:rPr>
              <a:t>2003 году</a:t>
            </a:r>
            <a:r>
              <a:rPr lang="ru-RU" b="0" i="0" u="none" strike="noStrike" dirty="0">
                <a:effectLst/>
                <a:latin typeface="Arial" panose="020B0604020202020204" pitchFamily="34" charset="0"/>
              </a:rPr>
              <a:t> Гилберт и </a:t>
            </a:r>
            <a:r>
              <a:rPr lang="ru-RU" b="0" i="0" u="none" strike="noStrike" dirty="0" err="1">
                <a:effectLst/>
                <a:latin typeface="Arial" panose="020B0604020202020204" pitchFamily="34" charset="0"/>
              </a:rPr>
              <a:t>Хандшух</a:t>
            </a:r>
            <a:r>
              <a:rPr lang="ru-RU" b="0" i="0" u="none" strike="noStrike" dirty="0">
                <a:effectLst/>
                <a:latin typeface="Arial" panose="020B0604020202020204" pitchFamily="34" charset="0"/>
              </a:rPr>
              <a:t> провели исследование </a:t>
            </a:r>
            <a:r>
              <a:rPr lang="en" b="0" i="1" u="none" strike="noStrike" dirty="0">
                <a:effectLst/>
                <a:latin typeface="Arial" panose="020B0604020202020204" pitchFamily="34" charset="0"/>
              </a:rPr>
              <a:t>SHA-2</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но не нашли каких-либо уязвимостей. Однако в марте 2008 года индийские исследователи нашли коллизии для 22 итераций </a:t>
            </a:r>
            <a:r>
              <a:rPr lang="en" b="0" i="1" u="none" strike="noStrike" dirty="0">
                <a:effectLst/>
                <a:latin typeface="Arial" panose="020B0604020202020204" pitchFamily="34" charset="0"/>
              </a:rPr>
              <a:t>SHA-256</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и </a:t>
            </a:r>
            <a:r>
              <a:rPr lang="en" b="0" i="1" u="none" strike="noStrike" dirty="0">
                <a:effectLst/>
                <a:latin typeface="Arial" panose="020B0604020202020204" pitchFamily="34" charset="0"/>
              </a:rPr>
              <a:t>SHA-512</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В сентябре того же года они представили метод конструирования коллизий для усечённых вариантов </a:t>
            </a:r>
            <a:r>
              <a:rPr lang="en" b="0" i="1" u="none" strike="noStrike" dirty="0">
                <a:effectLst/>
                <a:latin typeface="Arial" panose="020B0604020202020204" pitchFamily="34" charset="0"/>
              </a:rPr>
              <a:t>SHA-2</a:t>
            </a:r>
            <a:r>
              <a:rPr lang="en" b="0" i="0" u="none" strike="noStrike" dirty="0">
                <a:effectLst/>
                <a:latin typeface="Arial" panose="020B0604020202020204" pitchFamily="34" charset="0"/>
              </a:rPr>
              <a:t> (21 </a:t>
            </a:r>
            <a:r>
              <a:rPr lang="ru-RU" b="0" i="0" u="none" strike="noStrike" dirty="0">
                <a:effectLst/>
                <a:latin typeface="Arial" panose="020B0604020202020204" pitchFamily="34" charset="0"/>
              </a:rPr>
              <a:t>итерация). Позднее были найдены методы конструирования коллизий для 31 итерации </a:t>
            </a:r>
            <a:r>
              <a:rPr lang="en" b="0" i="1" u="none" strike="noStrike" dirty="0">
                <a:effectLst/>
                <a:latin typeface="Arial" panose="020B0604020202020204" pitchFamily="34" charset="0"/>
              </a:rPr>
              <a:t>SHA-256</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и для 27 итераций </a:t>
            </a:r>
            <a:r>
              <a:rPr lang="en" b="0" i="1" u="none" strike="noStrike" dirty="0">
                <a:effectLst/>
                <a:latin typeface="Arial" panose="020B0604020202020204" pitchFamily="34" charset="0"/>
              </a:rPr>
              <a:t>SHA-512</a:t>
            </a:r>
            <a:r>
              <a:rPr lang="en" b="0" i="0" u="none" strike="noStrike" dirty="0">
                <a:effectLst/>
                <a:latin typeface="Arial" panose="020B0604020202020204" pitchFamily="34" charset="0"/>
              </a:rPr>
              <a:t>.</a:t>
            </a:r>
          </a:p>
          <a:p>
            <a:pPr algn="l"/>
            <a:r>
              <a:rPr lang="ru-RU" b="0" i="0" u="none" strike="noStrike" dirty="0">
                <a:effectLst/>
                <a:latin typeface="Arial" panose="020B0604020202020204" pitchFamily="34" charset="0"/>
              </a:rPr>
              <a:t>Ввиду алгоритмической схожести </a:t>
            </a:r>
            <a:r>
              <a:rPr lang="en" b="0" i="1" u="none" strike="noStrike" dirty="0">
                <a:effectLst/>
                <a:latin typeface="Arial" panose="020B0604020202020204" pitchFamily="34" charset="0"/>
              </a:rPr>
              <a:t>SHA-2</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с </a:t>
            </a:r>
            <a:r>
              <a:rPr lang="en" b="0" i="1" u="none" strike="noStrike" dirty="0">
                <a:effectLst/>
                <a:latin typeface="Arial" panose="020B0604020202020204" pitchFamily="34" charset="0"/>
              </a:rPr>
              <a:t>SHA-1</a:t>
            </a:r>
            <a:r>
              <a:rPr lang="en" b="0" i="0" u="none" strike="noStrike" dirty="0">
                <a:effectLst/>
                <a:latin typeface="Arial" panose="020B0604020202020204" pitchFamily="34" charset="0"/>
              </a:rPr>
              <a:t> </a:t>
            </a:r>
            <a:r>
              <a:rPr lang="ru-RU" b="0" i="0" u="none" strike="noStrike" dirty="0">
                <a:effectLst/>
                <a:latin typeface="Arial" panose="020B0604020202020204" pitchFamily="34" charset="0"/>
              </a:rPr>
              <a:t>и наличия у последней потенциальных уязвимостей принято решение, что </a:t>
            </a:r>
            <a:r>
              <a:rPr lang="en" b="0" i="0" u="none" strike="noStrike" dirty="0">
                <a:effectLst/>
                <a:latin typeface="Arial" panose="020B0604020202020204" pitchFamily="34" charset="0"/>
              </a:rPr>
              <a:t>SHA-3 </a:t>
            </a:r>
            <a:r>
              <a:rPr lang="ru-RU" b="0" i="0" u="none" strike="noStrike" dirty="0">
                <a:effectLst/>
                <a:latin typeface="Arial" panose="020B0604020202020204" pitchFamily="34" charset="0"/>
              </a:rPr>
              <a:t>будет базироваться на совершенно ином алгоритме. </a:t>
            </a:r>
            <a:r>
              <a:rPr lang="ru-RU" dirty="0">
                <a:latin typeface="Arial" panose="020B0604020202020204" pitchFamily="34" charset="0"/>
              </a:rPr>
              <a:t>В </a:t>
            </a:r>
            <a:r>
              <a:rPr lang="ru-RU" b="0" i="0" u="none" strike="noStrike" dirty="0">
                <a:effectLst/>
                <a:latin typeface="Arial" panose="020B0604020202020204" pitchFamily="34" charset="0"/>
              </a:rPr>
              <a:t>2012 года </a:t>
            </a:r>
            <a:r>
              <a:rPr lang="en" b="0" i="0" u="none" strike="noStrike" dirty="0">
                <a:effectLst/>
                <a:latin typeface="Arial" panose="020B0604020202020204" pitchFamily="34" charset="0"/>
              </a:rPr>
              <a:t>NIST </a:t>
            </a:r>
            <a:r>
              <a:rPr lang="ru-RU" b="0" i="0" u="none" strike="noStrike" dirty="0">
                <a:effectLst/>
                <a:latin typeface="Arial" panose="020B0604020202020204" pitchFamily="34" charset="0"/>
              </a:rPr>
              <a:t>утвердил в качестве </a:t>
            </a:r>
            <a:r>
              <a:rPr lang="en" b="0" i="0" u="none" strike="noStrike" dirty="0">
                <a:effectLst/>
                <a:latin typeface="Arial" panose="020B0604020202020204" pitchFamily="34" charset="0"/>
              </a:rPr>
              <a:t>SHA-3 </a:t>
            </a:r>
            <a:r>
              <a:rPr lang="ru-RU" b="0" i="0" u="none" strike="noStrike" dirty="0">
                <a:effectLst/>
                <a:latin typeface="Arial" panose="020B0604020202020204" pitchFamily="34" charset="0"/>
              </a:rPr>
              <a:t>алгоритм </a:t>
            </a:r>
            <a:r>
              <a:rPr lang="en" b="0" i="0" u="none" strike="noStrike" dirty="0">
                <a:effectLst/>
                <a:latin typeface="Arial" panose="020B0604020202020204" pitchFamily="34" charset="0"/>
                <a:hlinkClick r:id="rId3" tooltip="Keccak">
                  <a:extLst>
                    <a:ext uri="{A12FA001-AC4F-418D-AE19-62706E023703}">
                      <ahyp:hlinkClr xmlns:ahyp="http://schemas.microsoft.com/office/drawing/2018/hyperlinkcolor" val="tx"/>
                    </a:ext>
                  </a:extLst>
                </a:hlinkClick>
              </a:rPr>
              <a:t>Keccak</a:t>
            </a:r>
            <a:r>
              <a:rPr lang="en" b="0" i="0" u="none" strike="noStrike" dirty="0">
                <a:effectLst/>
                <a:latin typeface="Arial" panose="020B0604020202020204" pitchFamily="34" charset="0"/>
              </a:rPr>
              <a:t>.</a:t>
            </a:r>
          </a:p>
          <a:p>
            <a:endParaRPr lang="ru-RU" dirty="0"/>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1085004" y="433384"/>
            <a:ext cx="6824382" cy="527284"/>
          </a:xfrm>
        </p:spPr>
        <p:txBody>
          <a:bodyPr>
            <a:normAutofit fontScale="90000"/>
          </a:bodyPr>
          <a:lstStyle/>
          <a:p>
            <a:pPr algn="ctr"/>
            <a:r>
              <a:rPr lang="ru-RU" dirty="0"/>
              <a:t>Заключение</a:t>
            </a:r>
          </a:p>
        </p:txBody>
      </p:sp>
      <p:sp>
        <p:nvSpPr>
          <p:cNvPr id="6" name="Rectangle 1">
            <a:extLst>
              <a:ext uri="{FF2B5EF4-FFF2-40B4-BE49-F238E27FC236}">
                <a16:creationId xmlns:a16="http://schemas.microsoft.com/office/drawing/2014/main" id="{7590882F-CBE5-EAEE-8378-19FC8A2BB4D5}"/>
              </a:ext>
            </a:extLst>
          </p:cNvPr>
          <p:cNvSpPr>
            <a:spLocks noChangeArrowheads="1"/>
          </p:cNvSpPr>
          <p:nvPr/>
        </p:nvSpPr>
        <p:spPr bwMode="auto">
          <a:xfrm>
            <a:off x="0" y="-123110"/>
            <a:ext cx="1847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000" b="0" i="0" u="none" strike="noStrike" cap="none" normalizeH="0" baseline="0" dirty="0">
              <a:ln>
                <a:noFill/>
              </a:ln>
              <a:solidFill>
                <a:srgbClr val="202122"/>
              </a:solidFill>
              <a:effectLst/>
              <a:latin typeface="Arial" panose="020B0604020202020204" pitchFamily="34" charset="0"/>
            </a:endParaRPr>
          </a:p>
        </p:txBody>
      </p:sp>
      <p:sp>
        <p:nvSpPr>
          <p:cNvPr id="7" name="AutoShape 2" descr="S">
            <a:extLst>
              <a:ext uri="{FF2B5EF4-FFF2-40B4-BE49-F238E27FC236}">
                <a16:creationId xmlns:a16="http://schemas.microsoft.com/office/drawing/2014/main" id="{DE52C276-EB0C-5972-B2F4-0E9EB42BDB52}"/>
              </a:ext>
            </a:extLst>
          </p:cNvPr>
          <p:cNvSpPr>
            <a:spLocks noChangeAspect="1" noChangeArrowheads="1"/>
          </p:cNvSpPr>
          <p:nvPr/>
        </p:nvSpPr>
        <p:spPr bwMode="auto">
          <a:xfrm>
            <a:off x="2895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3" descr="f">
            <a:extLst>
              <a:ext uri="{FF2B5EF4-FFF2-40B4-BE49-F238E27FC236}">
                <a16:creationId xmlns:a16="http://schemas.microsoft.com/office/drawing/2014/main" id="{6E069C6D-A083-D544-DD22-B5AB3695F5A1}"/>
              </a:ext>
            </a:extLst>
          </p:cNvPr>
          <p:cNvSpPr>
            <a:spLocks noChangeAspect="1" noChangeArrowheads="1"/>
          </p:cNvSpPr>
          <p:nvPr/>
        </p:nvSpPr>
        <p:spPr bwMode="auto">
          <a:xfrm>
            <a:off x="10198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90379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
        <p:nvSpPr>
          <p:cNvPr id="3" name="TextBox 2">
            <a:extLst>
              <a:ext uri="{FF2B5EF4-FFF2-40B4-BE49-F238E27FC236}">
                <a16:creationId xmlns:a16="http://schemas.microsoft.com/office/drawing/2014/main" id="{EC445834-34CB-F6E2-51BC-F26A92C144A1}"/>
              </a:ext>
            </a:extLst>
          </p:cNvPr>
          <p:cNvSpPr txBox="1"/>
          <p:nvPr/>
        </p:nvSpPr>
        <p:spPr>
          <a:xfrm>
            <a:off x="5907357" y="4468762"/>
            <a:ext cx="2887457" cy="523220"/>
          </a:xfrm>
          <a:prstGeom prst="rect">
            <a:avLst/>
          </a:prstGeom>
          <a:noFill/>
        </p:spPr>
        <p:txBody>
          <a:bodyPr wrap="none" rtlCol="0">
            <a:spAutoFit/>
          </a:bodyPr>
          <a:lstStyle/>
          <a:p>
            <a:pPr algn="r"/>
            <a:r>
              <a:rPr lang="ru-RU" sz="1400" dirty="0">
                <a:solidFill>
                  <a:schemeClr val="bg1"/>
                </a:solidFill>
                <a:latin typeface="Golos Text" panose="020B0503020202020204" pitchFamily="34" charset="-52"/>
                <a:cs typeface="Golos Text" panose="020B0503020202020204" pitchFamily="34" charset="-52"/>
              </a:rPr>
              <a:t>Соловьев Артемий Александрович,</a:t>
            </a:r>
            <a:endParaRPr lang="en-US" sz="1400" dirty="0">
              <a:solidFill>
                <a:schemeClr val="bg1"/>
              </a:solidFill>
              <a:latin typeface="Golos Text" panose="020B0503020202020204" pitchFamily="34" charset="-52"/>
              <a:cs typeface="Golos Text" panose="020B0503020202020204" pitchFamily="34" charset="-52"/>
            </a:endParaRPr>
          </a:p>
          <a:p>
            <a:pPr algn="ctr"/>
            <a:r>
              <a:rPr lang="ru-RU" sz="1400" dirty="0">
                <a:solidFill>
                  <a:schemeClr val="bg1"/>
                </a:solidFill>
                <a:latin typeface="Golos Text" panose="020B0503020202020204" pitchFamily="34" charset="-52"/>
                <a:cs typeface="Golos Text" panose="020B0503020202020204" pitchFamily="34" charset="-52"/>
              </a:rPr>
              <a:t>студент группы </a:t>
            </a:r>
            <a:r>
              <a:rPr lang="en-US" sz="1400" dirty="0">
                <a:solidFill>
                  <a:schemeClr val="bg1"/>
                </a:solidFill>
                <a:latin typeface="Golos Text" panose="020B0503020202020204" pitchFamily="34" charset="-52"/>
                <a:cs typeface="Golos Text" panose="020B0503020202020204" pitchFamily="34" charset="-52"/>
              </a:rPr>
              <a:t>P32151</a:t>
            </a:r>
          </a:p>
        </p:txBody>
      </p:sp>
    </p:spTree>
    <p:extLst>
      <p:ext uri="{BB962C8B-B14F-4D97-AF65-F5344CB8AC3E}">
        <p14:creationId xmlns:p14="http://schemas.microsoft.com/office/powerpoint/2010/main" val="1864942597"/>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5520</TotalTime>
  <Words>394</Words>
  <Application>Microsoft Macintosh PowerPoint</Application>
  <PresentationFormat>Экран (16:9)</PresentationFormat>
  <Paragraphs>22</Paragraphs>
  <Slides>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vt:i4>
      </vt:variant>
    </vt:vector>
  </HeadingPairs>
  <TitlesOfParts>
    <vt:vector size="15" baseType="lpstr">
      <vt:lpstr>ALS Gorizont Bold Expanded</vt:lpstr>
      <vt:lpstr>Arial</vt:lpstr>
      <vt:lpstr>Calibri</vt:lpstr>
      <vt:lpstr>Golos Text</vt:lpstr>
      <vt:lpstr>Golos Text DemiBold</vt:lpstr>
      <vt:lpstr>Helvetica</vt:lpstr>
      <vt:lpstr>Тема1</vt:lpstr>
      <vt:lpstr>Семейство алгоритмов SHA-2</vt:lpstr>
      <vt:lpstr>История появления SHA-2</vt:lpstr>
      <vt:lpstr>Алгоритм</vt:lpstr>
      <vt:lpstr>Сравнение</vt:lpstr>
      <vt:lpstr>Алгоритм работы SHA-256 (семейство SHA-2)</vt:lpstr>
      <vt:lpstr>Сравнение хеш-функций семейства SHA-2</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Соловьев Артемий Александрович</cp:lastModifiedBy>
  <cp:revision>107</cp:revision>
  <cp:lastPrinted>2023-05-31T05:57:22Z</cp:lastPrinted>
  <dcterms:created xsi:type="dcterms:W3CDTF">2014-06-27T12:30:22Z</dcterms:created>
  <dcterms:modified xsi:type="dcterms:W3CDTF">2023-05-31T08:38:35Z</dcterms:modified>
</cp:coreProperties>
</file>